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380" r:id="rId2"/>
    <p:sldId id="383" r:id="rId3"/>
    <p:sldId id="381" r:id="rId4"/>
    <p:sldId id="382" r:id="rId5"/>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04" userDrawn="1">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213"/>
    <p:restoredTop sz="94558"/>
  </p:normalViewPr>
  <p:slideViewPr>
    <p:cSldViewPr snapToGrid="0" snapToObjects="1">
      <p:cViewPr varScale="1">
        <p:scale>
          <a:sx n="87" d="100"/>
          <a:sy n="87" d="100"/>
        </p:scale>
        <p:origin x="2624" y="200"/>
      </p:cViewPr>
      <p:guideLst>
        <p:guide orient="horz" pos="2904"/>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70A5B8-B3A5-1D4F-976A-FB4E5CBAF60D}" type="datetimeFigureOut">
              <a:rPr lang="en-US" smtClean="0"/>
              <a:t>9/21/22</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156CD7-E88E-3D49-96B9-17CB212F641F}" type="slidenum">
              <a:rPr lang="en-US" smtClean="0"/>
              <a:t>‹#›</a:t>
            </a:fld>
            <a:endParaRPr lang="en-US"/>
          </a:p>
        </p:txBody>
      </p:sp>
    </p:spTree>
    <p:extLst>
      <p:ext uri="{BB962C8B-B14F-4D97-AF65-F5344CB8AC3E}">
        <p14:creationId xmlns:p14="http://schemas.microsoft.com/office/powerpoint/2010/main" val="2036912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5750722-5325-8E48-90A0-117C19E58AFB}" type="datetimeFigureOut">
              <a:rPr lang="en-US" smtClean="0"/>
              <a:t>9/21/22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E9205B-03B6-7541-8339-3CF90D862A78}" type="slidenum">
              <a:rPr lang="en-US" smtClean="0"/>
              <a:t>‹#›</a:t>
            </a:fld>
            <a:endParaRPr lang="en-US"/>
          </a:p>
        </p:txBody>
      </p:sp>
    </p:spTree>
    <p:extLst>
      <p:ext uri="{BB962C8B-B14F-4D97-AF65-F5344CB8AC3E}">
        <p14:creationId xmlns:p14="http://schemas.microsoft.com/office/powerpoint/2010/main" val="632228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750722-5325-8E48-90A0-117C19E58AFB}" type="datetimeFigureOut">
              <a:rPr lang="en-US" smtClean="0"/>
              <a:t>9/21/22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E9205B-03B6-7541-8339-3CF90D862A78}" type="slidenum">
              <a:rPr lang="en-US" smtClean="0"/>
              <a:t>‹#›</a:t>
            </a:fld>
            <a:endParaRPr lang="en-US"/>
          </a:p>
        </p:txBody>
      </p:sp>
    </p:spTree>
    <p:extLst>
      <p:ext uri="{BB962C8B-B14F-4D97-AF65-F5344CB8AC3E}">
        <p14:creationId xmlns:p14="http://schemas.microsoft.com/office/powerpoint/2010/main" val="2168941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750722-5325-8E48-90A0-117C19E58AFB}" type="datetimeFigureOut">
              <a:rPr lang="en-US" smtClean="0"/>
              <a:t>9/21/22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E9205B-03B6-7541-8339-3CF90D862A78}" type="slidenum">
              <a:rPr lang="en-US" smtClean="0"/>
              <a:t>‹#›</a:t>
            </a:fld>
            <a:endParaRPr lang="en-US"/>
          </a:p>
        </p:txBody>
      </p:sp>
    </p:spTree>
    <p:extLst>
      <p:ext uri="{BB962C8B-B14F-4D97-AF65-F5344CB8AC3E}">
        <p14:creationId xmlns:p14="http://schemas.microsoft.com/office/powerpoint/2010/main" val="1414029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750722-5325-8E48-90A0-117C19E58AFB}" type="datetimeFigureOut">
              <a:rPr lang="en-US" smtClean="0"/>
              <a:t>9/21/22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E9205B-03B6-7541-8339-3CF90D862A78}" type="slidenum">
              <a:rPr lang="en-US" smtClean="0"/>
              <a:t>‹#›</a:t>
            </a:fld>
            <a:endParaRPr lang="en-US"/>
          </a:p>
        </p:txBody>
      </p:sp>
    </p:spTree>
    <p:extLst>
      <p:ext uri="{BB962C8B-B14F-4D97-AF65-F5344CB8AC3E}">
        <p14:creationId xmlns:p14="http://schemas.microsoft.com/office/powerpoint/2010/main" val="171015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750722-5325-8E48-90A0-117C19E58AFB}" type="datetimeFigureOut">
              <a:rPr lang="en-US" smtClean="0"/>
              <a:t>9/21/22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E9205B-03B6-7541-8339-3CF90D862A78}" type="slidenum">
              <a:rPr lang="en-US" smtClean="0"/>
              <a:t>‹#›</a:t>
            </a:fld>
            <a:endParaRPr lang="en-US"/>
          </a:p>
        </p:txBody>
      </p:sp>
    </p:spTree>
    <p:extLst>
      <p:ext uri="{BB962C8B-B14F-4D97-AF65-F5344CB8AC3E}">
        <p14:creationId xmlns:p14="http://schemas.microsoft.com/office/powerpoint/2010/main" val="1149094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750722-5325-8E48-90A0-117C19E58AFB}" type="datetimeFigureOut">
              <a:rPr lang="en-US" smtClean="0"/>
              <a:t>9/21/22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E9205B-03B6-7541-8339-3CF90D862A78}" type="slidenum">
              <a:rPr lang="en-US" smtClean="0"/>
              <a:t>‹#›</a:t>
            </a:fld>
            <a:endParaRPr lang="en-US"/>
          </a:p>
        </p:txBody>
      </p:sp>
    </p:spTree>
    <p:extLst>
      <p:ext uri="{BB962C8B-B14F-4D97-AF65-F5344CB8AC3E}">
        <p14:creationId xmlns:p14="http://schemas.microsoft.com/office/powerpoint/2010/main" val="4260782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750722-5325-8E48-90A0-117C19E58AFB}" type="datetimeFigureOut">
              <a:rPr lang="en-US" smtClean="0"/>
              <a:t>9/21/22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E9205B-03B6-7541-8339-3CF90D862A78}" type="slidenum">
              <a:rPr lang="en-US" smtClean="0"/>
              <a:t>‹#›</a:t>
            </a:fld>
            <a:endParaRPr lang="en-US"/>
          </a:p>
        </p:txBody>
      </p:sp>
    </p:spTree>
    <p:extLst>
      <p:ext uri="{BB962C8B-B14F-4D97-AF65-F5344CB8AC3E}">
        <p14:creationId xmlns:p14="http://schemas.microsoft.com/office/powerpoint/2010/main" val="2344478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750722-5325-8E48-90A0-117C19E58AFB}" type="datetimeFigureOut">
              <a:rPr lang="en-US" smtClean="0"/>
              <a:t>9/21/22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E9205B-03B6-7541-8339-3CF90D862A78}" type="slidenum">
              <a:rPr lang="en-US" smtClean="0"/>
              <a:t>‹#›</a:t>
            </a:fld>
            <a:endParaRPr lang="en-US"/>
          </a:p>
        </p:txBody>
      </p:sp>
    </p:spTree>
    <p:extLst>
      <p:ext uri="{BB962C8B-B14F-4D97-AF65-F5344CB8AC3E}">
        <p14:creationId xmlns:p14="http://schemas.microsoft.com/office/powerpoint/2010/main" val="539625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750722-5325-8E48-90A0-117C19E58AFB}" type="datetimeFigureOut">
              <a:rPr lang="en-US" smtClean="0"/>
              <a:t>9/21/22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E9205B-03B6-7541-8339-3CF90D862A78}" type="slidenum">
              <a:rPr lang="en-US" smtClean="0"/>
              <a:t>‹#›</a:t>
            </a:fld>
            <a:endParaRPr lang="en-US"/>
          </a:p>
        </p:txBody>
      </p:sp>
    </p:spTree>
    <p:extLst>
      <p:ext uri="{BB962C8B-B14F-4D97-AF65-F5344CB8AC3E}">
        <p14:creationId xmlns:p14="http://schemas.microsoft.com/office/powerpoint/2010/main" val="1507462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750722-5325-8E48-90A0-117C19E58AFB}" type="datetimeFigureOut">
              <a:rPr lang="en-US" smtClean="0"/>
              <a:t>9/21/22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E9205B-03B6-7541-8339-3CF90D862A78}" type="slidenum">
              <a:rPr lang="en-US" smtClean="0"/>
              <a:t>‹#›</a:t>
            </a:fld>
            <a:endParaRPr lang="en-US"/>
          </a:p>
        </p:txBody>
      </p:sp>
    </p:spTree>
    <p:extLst>
      <p:ext uri="{BB962C8B-B14F-4D97-AF65-F5344CB8AC3E}">
        <p14:creationId xmlns:p14="http://schemas.microsoft.com/office/powerpoint/2010/main" val="234432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750722-5325-8E48-90A0-117C19E58AFB}" type="datetimeFigureOut">
              <a:rPr lang="en-US" smtClean="0"/>
              <a:t>9/21/22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E9205B-03B6-7541-8339-3CF90D862A78}" type="slidenum">
              <a:rPr lang="en-US" smtClean="0"/>
              <a:t>‹#›</a:t>
            </a:fld>
            <a:endParaRPr lang="en-US"/>
          </a:p>
        </p:txBody>
      </p:sp>
    </p:spTree>
    <p:extLst>
      <p:ext uri="{BB962C8B-B14F-4D97-AF65-F5344CB8AC3E}">
        <p14:creationId xmlns:p14="http://schemas.microsoft.com/office/powerpoint/2010/main" val="859037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F5750722-5325-8E48-90A0-117C19E58AFB}" type="datetimeFigureOut">
              <a:rPr lang="en-US" smtClean="0"/>
              <a:t>9/21/22</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4FE9205B-03B6-7541-8339-3CF90D862A78}" type="slidenum">
              <a:rPr lang="en-US" smtClean="0"/>
              <a:t>‹#›</a:t>
            </a:fld>
            <a:endParaRPr lang="en-US"/>
          </a:p>
        </p:txBody>
      </p:sp>
    </p:spTree>
    <p:extLst>
      <p:ext uri="{BB962C8B-B14F-4D97-AF65-F5344CB8AC3E}">
        <p14:creationId xmlns:p14="http://schemas.microsoft.com/office/powerpoint/2010/main" val="11100718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AC8012-9385-C741-88CC-74A4EED50AEA}"/>
              </a:ext>
            </a:extLst>
          </p:cNvPr>
          <p:cNvPicPr>
            <a:picLocks noChangeAspect="1"/>
          </p:cNvPicPr>
          <p:nvPr/>
        </p:nvPicPr>
        <p:blipFill>
          <a:blip r:embed="rId2"/>
          <a:stretch>
            <a:fillRect/>
          </a:stretch>
        </p:blipFill>
        <p:spPr>
          <a:xfrm>
            <a:off x="6350" y="6350"/>
            <a:ext cx="6845300" cy="9131300"/>
          </a:xfrm>
          <a:prstGeom prst="rect">
            <a:avLst/>
          </a:prstGeom>
        </p:spPr>
      </p:pic>
      <p:sp>
        <p:nvSpPr>
          <p:cNvPr id="4" name="TextBox 3">
            <a:extLst>
              <a:ext uri="{FF2B5EF4-FFF2-40B4-BE49-F238E27FC236}">
                <a16:creationId xmlns:a16="http://schemas.microsoft.com/office/drawing/2014/main" id="{2166D85A-542C-6B49-8D0F-DB18EA811729}"/>
              </a:ext>
            </a:extLst>
          </p:cNvPr>
          <p:cNvSpPr txBox="1"/>
          <p:nvPr/>
        </p:nvSpPr>
        <p:spPr>
          <a:xfrm>
            <a:off x="262466" y="917528"/>
            <a:ext cx="6333067" cy="8402300"/>
          </a:xfrm>
          <a:prstGeom prst="rect">
            <a:avLst/>
          </a:prstGeom>
          <a:noFill/>
        </p:spPr>
        <p:txBody>
          <a:bodyPr wrap="square" rtlCol="0">
            <a:spAutoFit/>
          </a:bodyPr>
          <a:lstStyle/>
          <a:p>
            <a:r>
              <a:rPr lang="en-US" sz="1200" dirty="0"/>
              <a:t>Dear </a:t>
            </a:r>
            <a:r>
              <a:rPr lang="en-US" sz="1200" dirty="0">
                <a:highlight>
                  <a:srgbClr val="FFFF00"/>
                </a:highlight>
              </a:rPr>
              <a:t>XXXX</a:t>
            </a:r>
            <a:r>
              <a:rPr lang="en-US" sz="1200" dirty="0"/>
              <a:t>, </a:t>
            </a:r>
          </a:p>
          <a:p>
            <a:br>
              <a:rPr lang="en-US" sz="1200" dirty="0"/>
            </a:br>
            <a:r>
              <a:rPr lang="en-US" sz="1200" dirty="0"/>
              <a:t>As you know, I am always looking for professional development opportunities so that I can continue to strengthen my teaching and ensure my students reach their fullest potential.  That has never been more important than now because I am helping many of my students catch up from learning loss.  </a:t>
            </a:r>
          </a:p>
          <a:p>
            <a:br>
              <a:rPr lang="en-US" sz="1200" dirty="0"/>
            </a:br>
            <a:r>
              <a:rPr lang="en-US" sz="1200" dirty="0"/>
              <a:t>At our school, there are (</a:t>
            </a:r>
            <a:r>
              <a:rPr lang="en-US" sz="1200" dirty="0">
                <a:highlight>
                  <a:srgbClr val="FFFF00"/>
                </a:highlight>
              </a:rPr>
              <a:t>number of students</a:t>
            </a:r>
            <a:r>
              <a:rPr lang="en-US" sz="1200" dirty="0"/>
              <a:t>) in (grade level).  According to the most recent test data, (</a:t>
            </a:r>
            <a:r>
              <a:rPr lang="en-US" sz="1200" dirty="0">
                <a:highlight>
                  <a:srgbClr val="FFFF00"/>
                </a:highlight>
              </a:rPr>
              <a:t>percentage</a:t>
            </a:r>
            <a:r>
              <a:rPr lang="en-US" sz="1200" dirty="0"/>
              <a:t>)% of students are below grade level in reading.  That is why I am writing to request funding for a 4-week teacher training called The Reading Roadmap.  It is revolutionizing the way pre-k, kindergarten, and first grade teachers assess, plan, teach, and grow as professionals. This is how…</a:t>
            </a:r>
          </a:p>
          <a:p>
            <a:br>
              <a:rPr lang="en-US" sz="1200" dirty="0"/>
            </a:br>
            <a:r>
              <a:rPr lang="en-US" sz="1200" dirty="0"/>
              <a:t>Recent national data shows 65% of 4th graders in the United States read below grade level.  While this number is sobering, research also tells us that when teachers use science of reading aligned practices and resources, 95% of students CAN learn to read by the end of first grade.  </a:t>
            </a:r>
          </a:p>
          <a:p>
            <a:br>
              <a:rPr lang="en-US" sz="1200" dirty="0"/>
            </a:br>
            <a:r>
              <a:rPr lang="en-US" sz="1200" dirty="0"/>
              <a:t>Mississippi is an amazing example of this effect! After training their teachers in science of reading-based strategies and tools, Mississippi moved from being the bottom performing state on the National Assessment of Educational Progress to becoming number one in student growth. I am excited to experience that same success in my classroom! The Reading Roadmap gives teachers like me the key to unlocking students’ reading progress by providing both the knowledge and tools we need to effectively start implementing research-based best practices.</a:t>
            </a:r>
          </a:p>
          <a:p>
            <a:br>
              <a:rPr lang="en-US" sz="1200" dirty="0"/>
            </a:br>
            <a:r>
              <a:rPr lang="en-US" sz="1200" dirty="0"/>
              <a:t>The Reading Roadmap training includes:</a:t>
            </a:r>
          </a:p>
          <a:p>
            <a:endParaRPr lang="en-US" sz="1200" dirty="0"/>
          </a:p>
          <a:p>
            <a:pPr marL="171450" indent="-171450" fontAlgn="base">
              <a:buFont typeface="Arial" panose="020B0604020202020204" pitchFamily="34" charset="0"/>
              <a:buChar char="•"/>
            </a:pPr>
            <a:r>
              <a:rPr lang="en-US" sz="1200" dirty="0"/>
              <a:t>Lifetime access to on-demand video trainings that break down key science of reading strategies so that I can confidently build students’ phonemic awareness, phonics, orthographic mapping, reading fluency, and comprehension </a:t>
            </a:r>
          </a:p>
          <a:p>
            <a:pPr marL="171450" indent="-171450" fontAlgn="base">
              <a:buFont typeface="Arial" panose="020B0604020202020204" pitchFamily="34" charset="0"/>
              <a:buChar char="•"/>
            </a:pPr>
            <a:r>
              <a:rPr lang="en-US" sz="1200" dirty="0"/>
              <a:t>A simple four-step system for assessing, planning, and teaching that makes it easy to meet each student’s needs and strengths</a:t>
            </a:r>
          </a:p>
          <a:p>
            <a:pPr marL="171450" indent="-171450" fontAlgn="base">
              <a:buFont typeface="Arial" panose="020B0604020202020204" pitchFamily="34" charset="0"/>
              <a:buChar char="•"/>
            </a:pPr>
            <a:r>
              <a:rPr lang="en-US" sz="1200" dirty="0"/>
              <a:t>A year’s-worth of daily phonemic awareness warm-ups to build students’ reading foundation</a:t>
            </a:r>
          </a:p>
          <a:p>
            <a:pPr marL="171450" indent="-171450" fontAlgn="base">
              <a:buFont typeface="Arial" panose="020B0604020202020204" pitchFamily="34" charset="0"/>
              <a:buChar char="•"/>
            </a:pPr>
            <a:r>
              <a:rPr lang="en-US" sz="1200" dirty="0"/>
              <a:t>One year of daily phonics warm ups to solidify readers’ letter-sound connections</a:t>
            </a:r>
          </a:p>
          <a:p>
            <a:pPr marL="171450" indent="-171450" fontAlgn="base">
              <a:buFont typeface="Arial" panose="020B0604020202020204" pitchFamily="34" charset="0"/>
              <a:buChar char="•"/>
            </a:pPr>
            <a:r>
              <a:rPr lang="en-US" sz="1200" dirty="0"/>
              <a:t>Powerful assessments that uncover what students are really struggling with and then provide research-based next steps for fast progress</a:t>
            </a:r>
          </a:p>
          <a:p>
            <a:pPr marL="171450" indent="-171450" fontAlgn="base">
              <a:buFont typeface="Arial" panose="020B0604020202020204" pitchFamily="34" charset="0"/>
              <a:buChar char="•"/>
            </a:pPr>
            <a:r>
              <a:rPr lang="en-US" sz="1200" dirty="0"/>
              <a:t>Decodable passages grouped by phonics skill to help develop students’ decoding, fluency, and comprehension skills</a:t>
            </a:r>
          </a:p>
          <a:p>
            <a:pPr marL="171450" indent="-171450" fontAlgn="base">
              <a:buFont typeface="Arial" panose="020B0604020202020204" pitchFamily="34" charset="0"/>
              <a:buChar char="•"/>
            </a:pPr>
            <a:r>
              <a:rPr lang="en-US" sz="1200" dirty="0"/>
              <a:t>A data tracker that organizes student growth and monitors skill gaps</a:t>
            </a:r>
          </a:p>
          <a:p>
            <a:pPr marL="171450" indent="-171450" fontAlgn="base">
              <a:buFont typeface="Arial" panose="020B0604020202020204" pitchFamily="34" charset="0"/>
              <a:buChar char="•"/>
            </a:pPr>
            <a:r>
              <a:rPr lang="en-US" sz="1200" dirty="0"/>
              <a:t>Hundreds of ready-to-use and playful decodable centers that make learning to read fun for children </a:t>
            </a:r>
          </a:p>
          <a:p>
            <a:pPr marL="171450" indent="-171450" fontAlgn="base">
              <a:buFont typeface="Arial" panose="020B0604020202020204" pitchFamily="34" charset="0"/>
              <a:buChar char="•"/>
            </a:pPr>
            <a:r>
              <a:rPr lang="en-US" sz="1200" dirty="0"/>
              <a:t>Interviews with literacy experts outlining latest research and teaching tools </a:t>
            </a:r>
          </a:p>
          <a:p>
            <a:pPr marL="171450" indent="-171450" fontAlgn="base">
              <a:buFont typeface="Arial" panose="020B0604020202020204" pitchFamily="34" charset="0"/>
              <a:buChar char="•"/>
            </a:pPr>
            <a:r>
              <a:rPr lang="en-US" sz="1200" dirty="0"/>
              <a:t>A community of teachers who collaborate, brainstorm, and problem solve together so that I have ongoing support</a:t>
            </a:r>
          </a:p>
          <a:p>
            <a:br>
              <a:rPr lang="en-US" sz="1200" dirty="0"/>
            </a:b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3107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AC8012-9385-C741-88CC-74A4EED50AEA}"/>
              </a:ext>
            </a:extLst>
          </p:cNvPr>
          <p:cNvPicPr>
            <a:picLocks noChangeAspect="1"/>
          </p:cNvPicPr>
          <p:nvPr/>
        </p:nvPicPr>
        <p:blipFill>
          <a:blip r:embed="rId2"/>
          <a:stretch>
            <a:fillRect/>
          </a:stretch>
        </p:blipFill>
        <p:spPr>
          <a:xfrm>
            <a:off x="6350" y="6350"/>
            <a:ext cx="6845300" cy="9131300"/>
          </a:xfrm>
          <a:prstGeom prst="rect">
            <a:avLst/>
          </a:prstGeom>
        </p:spPr>
      </p:pic>
      <p:sp>
        <p:nvSpPr>
          <p:cNvPr id="4" name="TextBox 3">
            <a:extLst>
              <a:ext uri="{FF2B5EF4-FFF2-40B4-BE49-F238E27FC236}">
                <a16:creationId xmlns:a16="http://schemas.microsoft.com/office/drawing/2014/main" id="{2166D85A-542C-6B49-8D0F-DB18EA811729}"/>
              </a:ext>
            </a:extLst>
          </p:cNvPr>
          <p:cNvSpPr txBox="1"/>
          <p:nvPr/>
        </p:nvSpPr>
        <p:spPr>
          <a:xfrm>
            <a:off x="262466" y="917528"/>
            <a:ext cx="6333067" cy="3600986"/>
          </a:xfrm>
          <a:prstGeom prst="rect">
            <a:avLst/>
          </a:prstGeom>
          <a:noFill/>
        </p:spPr>
        <p:txBody>
          <a:bodyPr wrap="square" rtlCol="0">
            <a:spAutoFit/>
          </a:bodyPr>
          <a:lstStyle/>
          <a:p>
            <a:r>
              <a:rPr lang="en-US" sz="1200" dirty="0"/>
              <a:t>The science of reading-based resources and professional development tools in The Reading Roadmap will help me best meet my students’ diverse needs, and consequently, will significantly improve their reading growth.  I know that funds are limited and I am prepared to devote the time necessary to use the high-quality resources and trainings available in the course and implement them in my classroom.  </a:t>
            </a:r>
          </a:p>
          <a:p>
            <a:br>
              <a:rPr lang="en-US" sz="1200" dirty="0"/>
            </a:br>
            <a:r>
              <a:rPr lang="en-US" sz="1200" dirty="0"/>
              <a:t>The one-time cost for lifetime access is $397.  The Reading Roadmap offers a 20% discount for groups of 10 or more staff and I am sure colleagues would love the opportunity as well. </a:t>
            </a:r>
          </a:p>
          <a:p>
            <a:br>
              <a:rPr lang="en-US" sz="1200" dirty="0"/>
            </a:br>
            <a:r>
              <a:rPr lang="en-US" sz="1200" dirty="0"/>
              <a:t>Enrollment opens twice a year and the next round is September 25 to October 6th. </a:t>
            </a:r>
          </a:p>
          <a:p>
            <a:br>
              <a:rPr lang="en-US" sz="1200" dirty="0"/>
            </a:br>
            <a:r>
              <a:rPr lang="en-US" sz="1200" dirty="0"/>
              <a:t>I am hopeful that you will grant my request and am attaching additional materials that highlight the many benefits the training has to offer. </a:t>
            </a:r>
          </a:p>
          <a:p>
            <a:br>
              <a:rPr lang="en-US" sz="1200" dirty="0"/>
            </a:br>
            <a:r>
              <a:rPr lang="en-US" sz="1200" dirty="0"/>
              <a:t>Appreciatively, </a:t>
            </a:r>
          </a:p>
          <a:p>
            <a:endParaRPr lang="en-US" sz="1200" dirty="0"/>
          </a:p>
          <a:p>
            <a:r>
              <a:rPr lang="en-US" sz="1200" dirty="0">
                <a:highlight>
                  <a:srgbClr val="FFFF00"/>
                </a:highlight>
              </a:rPr>
              <a:t>XXXXX</a:t>
            </a:r>
          </a:p>
          <a:p>
            <a:br>
              <a:rPr lang="en-US" sz="1200" dirty="0"/>
            </a:b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3967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9FA11D-7322-6F4D-94C3-95E5B27F2151}"/>
              </a:ext>
            </a:extLst>
          </p:cNvPr>
          <p:cNvPicPr>
            <a:picLocks noChangeAspect="1"/>
          </p:cNvPicPr>
          <p:nvPr/>
        </p:nvPicPr>
        <p:blipFill>
          <a:blip r:embed="rId2"/>
          <a:stretch>
            <a:fillRect/>
          </a:stretch>
        </p:blipFill>
        <p:spPr>
          <a:xfrm>
            <a:off x="0" y="136116"/>
            <a:ext cx="6858000" cy="8871768"/>
          </a:xfrm>
          <a:prstGeom prst="rect">
            <a:avLst/>
          </a:prstGeom>
        </p:spPr>
      </p:pic>
    </p:spTree>
    <p:extLst>
      <p:ext uri="{BB962C8B-B14F-4D97-AF65-F5344CB8AC3E}">
        <p14:creationId xmlns:p14="http://schemas.microsoft.com/office/powerpoint/2010/main" val="422573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A60E60-8E73-6F44-AFD0-C7565FC3187F}"/>
              </a:ext>
            </a:extLst>
          </p:cNvPr>
          <p:cNvPicPr>
            <a:picLocks noChangeAspect="1"/>
          </p:cNvPicPr>
          <p:nvPr/>
        </p:nvPicPr>
        <p:blipFill>
          <a:blip r:embed="rId2"/>
          <a:stretch>
            <a:fillRect/>
          </a:stretch>
        </p:blipFill>
        <p:spPr>
          <a:xfrm>
            <a:off x="0" y="136116"/>
            <a:ext cx="6858000" cy="8871768"/>
          </a:xfrm>
          <a:prstGeom prst="rect">
            <a:avLst/>
          </a:prstGeom>
        </p:spPr>
      </p:pic>
    </p:spTree>
    <p:extLst>
      <p:ext uri="{BB962C8B-B14F-4D97-AF65-F5344CB8AC3E}">
        <p14:creationId xmlns:p14="http://schemas.microsoft.com/office/powerpoint/2010/main" val="390470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2232</TotalTime>
  <Words>621</Words>
  <Application>Microsoft Macintosh PowerPoint</Application>
  <PresentationFormat>On-screen Show (4:3)</PresentationFormat>
  <Paragraphs>26</Paragraphs>
  <Slides>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Calibri</vt:lpstr>
      <vt:lpstr>Office Theme</vt:lpstr>
      <vt:lpstr>PowerPoint Presentation</vt:lpstr>
      <vt:lpstr>PowerPoint Presentation</vt:lpstr>
      <vt:lpstr>PowerPoint Presentation</vt:lpstr>
      <vt:lpstr>PowerPoint Presentation</vt:lpstr>
    </vt:vector>
  </TitlesOfParts>
  <Company>Playdough to Plato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Malia Hollowell</dc:creator>
  <cp:lastModifiedBy>Malia Hollowell</cp:lastModifiedBy>
  <cp:revision>38</cp:revision>
  <cp:lastPrinted>2021-05-07T02:09:49Z</cp:lastPrinted>
  <dcterms:created xsi:type="dcterms:W3CDTF">2015-07-15T22:15:58Z</dcterms:created>
  <dcterms:modified xsi:type="dcterms:W3CDTF">2022-09-21T20:07:32Z</dcterms:modified>
</cp:coreProperties>
</file>